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63DE3FF-5F1B-49B5-AEB4-6081BEDE10E9}" type="datetimeFigureOut">
              <a:rPr lang="cs-CZ" smtClean="0"/>
              <a:pPr/>
              <a:t>13.6.2013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63DE3FF-5F1B-49B5-AEB4-6081BEDE10E9}" type="datetimeFigureOut">
              <a:rPr lang="cs-CZ" smtClean="0"/>
              <a:pPr/>
              <a:t>13.6.2013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63DE3FF-5F1B-49B5-AEB4-6081BEDE10E9}" type="datetimeFigureOut">
              <a:rPr lang="cs-CZ" smtClean="0"/>
              <a:pPr/>
              <a:t>13.6.2013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63DE3FF-5F1B-49B5-AEB4-6081BEDE10E9}" type="datetimeFigureOut">
              <a:rPr lang="cs-CZ" smtClean="0"/>
              <a:pPr/>
              <a:t>13.6.2013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3DE3FF-5F1B-49B5-AEB4-6081BEDE10E9}" type="datetimeFigureOut">
              <a:rPr lang="cs-CZ" smtClean="0"/>
              <a:pPr/>
              <a:t>13.6.2013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63DE3FF-5F1B-49B5-AEB4-6081BEDE10E9}" type="datetimeFigureOut">
              <a:rPr lang="cs-CZ" smtClean="0"/>
              <a:pPr/>
              <a:t>13.6.2013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EC7E1E-ADF5-4BA9-B862-BF4588EC01A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DE3FF-5F1B-49B5-AEB4-6081BEDE10E9}" type="datetimeFigureOut">
              <a:rPr lang="cs-CZ" smtClean="0"/>
              <a:pPr/>
              <a:t>13.6.2013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C7E1E-ADF5-4BA9-B862-BF4588EC01A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špek.png"/>
          <p:cNvPicPr>
            <a:picLocks noChangeAspect="1"/>
          </p:cNvPicPr>
          <p:nvPr/>
        </p:nvPicPr>
        <p:blipFill>
          <a:blip r:embed="rId2">
            <a:lum bright="38000" contrast="-19000"/>
          </a:blip>
          <a:stretch>
            <a:fillRect/>
          </a:stretch>
        </p:blipFill>
        <p:spPr>
          <a:xfrm>
            <a:off x="-11810" y="0"/>
            <a:ext cx="9155810" cy="6858000"/>
          </a:xfrm>
          <a:prstGeom prst="rect">
            <a:avLst/>
          </a:prstGeom>
        </p:spPr>
      </p:pic>
      <p:sp>
        <p:nvSpPr>
          <p:cNvPr id="2" name="Nadpis 1"/>
          <p:cNvSpPr>
            <a:spLocks noGrp="1"/>
          </p:cNvSpPr>
          <p:nvPr>
            <p:ph type="ctrTitle"/>
          </p:nvPr>
        </p:nvSpPr>
        <p:spPr>
          <a:xfrm>
            <a:off x="285720" y="1071546"/>
            <a:ext cx="8501090" cy="1470025"/>
          </a:xfrm>
        </p:spPr>
        <p:txBody>
          <a:bodyPr anchor="ctr" anchorCtr="0">
            <a:noAutofit/>
          </a:bodyPr>
          <a:lstStyle/>
          <a:p>
            <a:r>
              <a:rPr lang="cs-CZ" sz="3600" b="1" dirty="0" smtClean="0">
                <a:effectLst>
                  <a:outerShdw blurRad="50800" dist="38100" algn="l" rotWithShape="0">
                    <a:schemeClr val="accent6">
                      <a:alpha val="40000"/>
                    </a:schemeClr>
                  </a:outerShdw>
                </a:effectLst>
                <a:latin typeface="Comic Sans MS" pitchFamily="66" charset="0"/>
              </a:rPr>
              <a:t>POHÁDKOVÉ UZAVŘENÍ ŠKOLNÍHO ROKU V KOUZELNÉ ZAHRÁDCE</a:t>
            </a:r>
            <a:r>
              <a:rPr lang="cs-CZ" sz="3200" b="1" dirty="0" smtClean="0">
                <a:effectLst>
                  <a:outerShdw blurRad="50800" dist="38100" algn="l" rotWithShape="0">
                    <a:schemeClr val="accent6">
                      <a:alpha val="40000"/>
                    </a:schemeClr>
                  </a:outerShdw>
                </a:effectLst>
                <a:latin typeface="Comic Sans MS" pitchFamily="66" charset="0"/>
              </a:rPr>
              <a:t/>
            </a:r>
            <a:br>
              <a:rPr lang="cs-CZ" sz="3200" b="1" dirty="0" smtClean="0">
                <a:effectLst>
                  <a:outerShdw blurRad="50800" dist="38100" algn="l" rotWithShape="0">
                    <a:schemeClr val="accent6">
                      <a:alpha val="40000"/>
                    </a:schemeClr>
                  </a:outerShdw>
                </a:effectLst>
                <a:latin typeface="Comic Sans MS" pitchFamily="66" charset="0"/>
              </a:rPr>
            </a:br>
            <a:r>
              <a:rPr lang="cs-CZ" sz="2400" b="1" dirty="0" smtClean="0">
                <a:effectLst>
                  <a:outerShdw blurRad="50800" dist="38100" algn="l" rotWithShape="0">
                    <a:schemeClr val="accent6">
                      <a:alpha val="40000"/>
                    </a:schemeClr>
                  </a:outerShdw>
                </a:effectLst>
                <a:latin typeface="Comic Sans MS" pitchFamily="66" charset="0"/>
              </a:rPr>
              <a:t>19.6.2013 od 17:00 </a:t>
            </a:r>
            <a:r>
              <a:rPr lang="cs-CZ" sz="2400" b="1" dirty="0" err="1" smtClean="0">
                <a:effectLst>
                  <a:outerShdw blurRad="50800" dist="38100" algn="l" rotWithShape="0">
                    <a:schemeClr val="accent6">
                      <a:alpha val="40000"/>
                    </a:schemeClr>
                  </a:outerShdw>
                </a:effectLst>
                <a:latin typeface="Comic Sans MS" pitchFamily="66" charset="0"/>
              </a:rPr>
              <a:t>h</a:t>
            </a:r>
            <a:r>
              <a:rPr lang="cs-CZ" sz="2400" b="1" dirty="0" smtClean="0">
                <a:effectLst>
                  <a:outerShdw blurRad="50800" dist="38100" algn="l" rotWithShape="0">
                    <a:schemeClr val="accent6">
                      <a:alpha val="40000"/>
                    </a:schemeClr>
                  </a:outerShdw>
                </a:effectLst>
                <a:latin typeface="Comic Sans MS" pitchFamily="66" charset="0"/>
              </a:rPr>
              <a:t>.</a:t>
            </a:r>
            <a:br>
              <a:rPr lang="cs-CZ" sz="2400" b="1" dirty="0" smtClean="0">
                <a:effectLst>
                  <a:outerShdw blurRad="50800" dist="38100" algn="l" rotWithShape="0">
                    <a:schemeClr val="accent6">
                      <a:alpha val="40000"/>
                    </a:schemeClr>
                  </a:outerShdw>
                </a:effectLst>
                <a:latin typeface="Comic Sans MS" pitchFamily="66" charset="0"/>
              </a:rPr>
            </a:br>
            <a:r>
              <a:rPr lang="cs-CZ" sz="2400" b="1" dirty="0" smtClean="0">
                <a:effectLst>
                  <a:outerShdw blurRad="50800" dist="38100" algn="l" rotWithShape="0">
                    <a:schemeClr val="accent6">
                      <a:alpha val="40000"/>
                    </a:schemeClr>
                  </a:outerShdw>
                </a:effectLst>
                <a:latin typeface="Comic Sans MS" pitchFamily="66" charset="0"/>
              </a:rPr>
              <a:t>adresa: Nad </a:t>
            </a:r>
            <a:r>
              <a:rPr lang="cs-CZ" sz="2400" b="1" dirty="0" err="1" smtClean="0">
                <a:effectLst>
                  <a:outerShdw blurRad="50800" dist="38100" algn="l" rotWithShape="0">
                    <a:schemeClr val="accent6">
                      <a:alpha val="40000"/>
                    </a:schemeClr>
                  </a:outerShdw>
                </a:effectLst>
                <a:latin typeface="Comic Sans MS" pitchFamily="66" charset="0"/>
              </a:rPr>
              <a:t>Kotlaskou</a:t>
            </a:r>
            <a:r>
              <a:rPr lang="cs-CZ" sz="2400" b="1" dirty="0" smtClean="0">
                <a:effectLst>
                  <a:outerShdw blurRad="50800" dist="38100" algn="l" rotWithShape="0">
                    <a:schemeClr val="accent6">
                      <a:alpha val="40000"/>
                    </a:schemeClr>
                  </a:outerShdw>
                </a:effectLst>
                <a:latin typeface="Comic Sans MS" pitchFamily="66" charset="0"/>
              </a:rPr>
              <a:t> </a:t>
            </a:r>
            <a:r>
              <a:rPr lang="cs-CZ" sz="2400" b="1" dirty="0" smtClean="0">
                <a:effectLst>
                  <a:outerShdw blurRad="50800" dist="38100" algn="l" rotWithShape="0">
                    <a:schemeClr val="accent6">
                      <a:alpha val="40000"/>
                    </a:schemeClr>
                  </a:outerShdw>
                </a:effectLst>
                <a:latin typeface="Comic Sans MS" pitchFamily="66" charset="0"/>
              </a:rPr>
              <a:t>IV/307, </a:t>
            </a:r>
            <a:r>
              <a:rPr lang="cs-CZ" sz="2400" b="1" dirty="0" smtClean="0">
                <a:effectLst>
                  <a:outerShdw blurRad="50800" dist="38100" algn="l" rotWithShape="0">
                    <a:schemeClr val="accent6">
                      <a:alpha val="40000"/>
                    </a:schemeClr>
                  </a:outerShdw>
                </a:effectLst>
                <a:latin typeface="Comic Sans MS" pitchFamily="66" charset="0"/>
              </a:rPr>
              <a:t>Praha 8</a:t>
            </a:r>
            <a:br>
              <a:rPr lang="cs-CZ" sz="2400" b="1" dirty="0" smtClean="0">
                <a:effectLst>
                  <a:outerShdw blurRad="50800" dist="38100" algn="l" rotWithShape="0">
                    <a:schemeClr val="accent6">
                      <a:alpha val="40000"/>
                    </a:schemeClr>
                  </a:outerShdw>
                </a:effectLst>
                <a:latin typeface="Comic Sans MS" pitchFamily="66" charset="0"/>
              </a:rPr>
            </a:br>
            <a:r>
              <a:rPr lang="cs-CZ" sz="1200" b="1" dirty="0" smtClean="0">
                <a:effectLst>
                  <a:outerShdw blurRad="50800" dist="38100" algn="l" rotWithShape="0">
                    <a:schemeClr val="accent6">
                      <a:alpha val="40000"/>
                    </a:schemeClr>
                  </a:outerShdw>
                </a:effectLst>
                <a:latin typeface="Comic Sans MS" pitchFamily="66" charset="0"/>
              </a:rPr>
              <a:t>doporučení: </a:t>
            </a:r>
            <a:r>
              <a:rPr lang="cs-CZ" sz="1200" b="1" dirty="0" smtClean="0">
                <a:effectLst>
                  <a:outerShdw blurRad="50800" dist="38100" algn="l" rotWithShape="0">
                    <a:schemeClr val="accent6">
                      <a:alpha val="40000"/>
                    </a:schemeClr>
                  </a:outerShdw>
                </a:effectLst>
                <a:latin typeface="Comic Sans MS" pitchFamily="66" charset="0"/>
              </a:rPr>
              <a:t>v případě, že narazíte na bludný kořen volejte: </a:t>
            </a:r>
            <a:r>
              <a:rPr lang="cs-CZ" sz="1200" dirty="0" smtClean="0"/>
              <a:t>608677864</a:t>
            </a:r>
            <a:r>
              <a:rPr lang="cs-CZ" b="1" dirty="0" smtClean="0">
                <a:effectLst>
                  <a:outerShdw blurRad="50800" dist="38100" algn="l" rotWithShape="0">
                    <a:schemeClr val="accent6">
                      <a:alpha val="40000"/>
                    </a:schemeClr>
                  </a:outerShdw>
                </a:effectLst>
                <a:latin typeface="Comic Sans MS" pitchFamily="66" charset="0"/>
              </a:rPr>
              <a:t/>
            </a:r>
            <a:br>
              <a:rPr lang="cs-CZ" b="1" dirty="0" smtClean="0">
                <a:effectLst>
                  <a:outerShdw blurRad="50800" dist="38100" algn="l" rotWithShape="0">
                    <a:schemeClr val="accent6">
                      <a:alpha val="40000"/>
                    </a:schemeClr>
                  </a:outerShdw>
                </a:effectLst>
                <a:latin typeface="Comic Sans MS" pitchFamily="66" charset="0"/>
              </a:rPr>
            </a:br>
            <a:endParaRPr lang="cs-CZ" b="1" dirty="0">
              <a:effectLst>
                <a:outerShdw blurRad="50800" dist="38100" algn="l" rotWithShape="0">
                  <a:schemeClr val="accent6">
                    <a:alpha val="40000"/>
                  </a:schemeClr>
                </a:outerShdw>
              </a:effectLst>
              <a:latin typeface="Comic Sans MS" pitchFamily="66" charset="0"/>
            </a:endParaRPr>
          </a:p>
        </p:txBody>
      </p:sp>
      <p:sp>
        <p:nvSpPr>
          <p:cNvPr id="3" name="Podnadpis 2"/>
          <p:cNvSpPr>
            <a:spLocks noGrp="1"/>
          </p:cNvSpPr>
          <p:nvPr>
            <p:ph type="subTitle" idx="1"/>
          </p:nvPr>
        </p:nvSpPr>
        <p:spPr>
          <a:xfrm>
            <a:off x="214282" y="2786058"/>
            <a:ext cx="8715404" cy="4071942"/>
          </a:xfrm>
        </p:spPr>
        <p:txBody>
          <a:bodyPr>
            <a:normAutofit fontScale="85000" lnSpcReduction="10000"/>
          </a:bodyPr>
          <a:lstStyle/>
          <a:p>
            <a:r>
              <a:rPr lang="cs-CZ" sz="2400" dirty="0" smtClean="0">
                <a:solidFill>
                  <a:schemeClr val="tx1"/>
                </a:solidFill>
                <a:latin typeface="Comic Sans MS" pitchFamily="66" charset="0"/>
              </a:rPr>
              <a:t>Jste srdečně zváni na závěrečné posezení a rozloučení se školním rokem 2012/2013.</a:t>
            </a:r>
          </a:p>
          <a:p>
            <a:endParaRPr lang="cs-CZ" sz="2400" dirty="0" smtClean="0">
              <a:solidFill>
                <a:schemeClr val="tx1"/>
              </a:solidFill>
              <a:latin typeface="Comic Sans MS" pitchFamily="66" charset="0"/>
            </a:endParaRPr>
          </a:p>
          <a:p>
            <a:r>
              <a:rPr lang="cs-CZ" sz="2400" b="1" dirty="0" smtClean="0">
                <a:solidFill>
                  <a:schemeClr val="tx1"/>
                </a:solidFill>
                <a:latin typeface="Comic Sans MS" pitchFamily="66" charset="0"/>
              </a:rPr>
              <a:t>Občerstvení</a:t>
            </a:r>
            <a:r>
              <a:rPr lang="cs-CZ" sz="2400" dirty="0" smtClean="0">
                <a:solidFill>
                  <a:schemeClr val="tx1"/>
                </a:solidFill>
                <a:latin typeface="Comic Sans MS" pitchFamily="66" charset="0"/>
              </a:rPr>
              <a:t>: chlebíčky, jednohubky, </a:t>
            </a:r>
            <a:r>
              <a:rPr lang="cs-CZ" sz="2400" dirty="0" err="1" smtClean="0">
                <a:solidFill>
                  <a:schemeClr val="tx1"/>
                </a:solidFill>
                <a:latin typeface="Comic Sans MS" pitchFamily="66" charset="0"/>
              </a:rPr>
              <a:t>chipsy</a:t>
            </a:r>
            <a:r>
              <a:rPr lang="cs-CZ" sz="2400" dirty="0" smtClean="0">
                <a:solidFill>
                  <a:schemeClr val="tx1"/>
                </a:solidFill>
                <a:latin typeface="Comic Sans MS" pitchFamily="66" charset="0"/>
              </a:rPr>
              <a:t>,… </a:t>
            </a:r>
          </a:p>
          <a:p>
            <a:r>
              <a:rPr lang="cs-CZ" sz="2400" dirty="0" smtClean="0">
                <a:solidFill>
                  <a:schemeClr val="tx1"/>
                </a:solidFill>
                <a:latin typeface="Comic Sans MS" pitchFamily="66" charset="0"/>
              </a:rPr>
              <a:t>(kdo, co donese… fantazii se meze nekladou)</a:t>
            </a:r>
            <a:r>
              <a:rPr lang="cs-CZ" sz="2400" dirty="0">
                <a:solidFill>
                  <a:schemeClr val="tx1"/>
                </a:solidFill>
                <a:latin typeface="Comic Sans MS" pitchFamily="66" charset="0"/>
              </a:rPr>
              <a:t> </a:t>
            </a:r>
            <a:r>
              <a:rPr lang="cs-CZ" sz="2400" dirty="0" smtClean="0">
                <a:solidFill>
                  <a:schemeClr val="tx1"/>
                </a:solidFill>
                <a:latin typeface="Comic Sans MS" pitchFamily="66" charset="0"/>
              </a:rPr>
              <a:t>Kdo má rád, donese si buřty, naložené maso, </a:t>
            </a:r>
            <a:r>
              <a:rPr lang="cs-CZ" sz="2400" b="1" dirty="0" smtClean="0">
                <a:solidFill>
                  <a:schemeClr val="tx1"/>
                </a:solidFill>
                <a:latin typeface="Comic Sans MS" pitchFamily="66" charset="0"/>
              </a:rPr>
              <a:t>je zde možnost opečení buřtíků i grilování mas.</a:t>
            </a:r>
          </a:p>
          <a:p>
            <a:endParaRPr lang="cs-CZ" sz="2400" b="1" dirty="0" smtClean="0">
              <a:solidFill>
                <a:schemeClr val="tx1"/>
              </a:solidFill>
              <a:latin typeface="Comic Sans MS" pitchFamily="66" charset="0"/>
            </a:endParaRPr>
          </a:p>
          <a:p>
            <a:r>
              <a:rPr lang="cs-CZ" sz="2400" b="1" dirty="0" smtClean="0">
                <a:solidFill>
                  <a:schemeClr val="tx1"/>
                </a:solidFill>
                <a:latin typeface="Comic Sans MS" pitchFamily="66" charset="0"/>
              </a:rPr>
              <a:t>Pití:</a:t>
            </a:r>
            <a:r>
              <a:rPr lang="cs-CZ" sz="2400" dirty="0" smtClean="0">
                <a:solidFill>
                  <a:schemeClr val="tx1"/>
                </a:solidFill>
                <a:latin typeface="Comic Sans MS" pitchFamily="66" charset="0"/>
              </a:rPr>
              <a:t> kdo, co má rád (pro dospělé alko, pro děti nealko)</a:t>
            </a:r>
          </a:p>
          <a:p>
            <a:endParaRPr lang="cs-CZ" sz="2400" dirty="0">
              <a:solidFill>
                <a:schemeClr val="tx1"/>
              </a:solidFill>
              <a:latin typeface="Comic Sans MS" pitchFamily="66" charset="0"/>
            </a:endParaRPr>
          </a:p>
          <a:p>
            <a:r>
              <a:rPr lang="cs-CZ" sz="2400" b="1" dirty="0" smtClean="0">
                <a:solidFill>
                  <a:schemeClr val="tx1"/>
                </a:solidFill>
                <a:latin typeface="Comic Sans MS" pitchFamily="66" charset="0"/>
              </a:rPr>
              <a:t>CÍLEM: </a:t>
            </a:r>
            <a:r>
              <a:rPr lang="cs-CZ" sz="2400" dirty="0" smtClean="0">
                <a:solidFill>
                  <a:schemeClr val="tx1"/>
                </a:solidFill>
                <a:latin typeface="Comic Sans MS" pitchFamily="66" charset="0"/>
              </a:rPr>
              <a:t>Rozloučení se s kašpárkem „</a:t>
            </a:r>
            <a:r>
              <a:rPr lang="cs-CZ" sz="2400" i="1" dirty="0" smtClean="0">
                <a:solidFill>
                  <a:schemeClr val="tx1"/>
                </a:solidFill>
                <a:latin typeface="Comic Sans MS" pitchFamily="66" charset="0"/>
              </a:rPr>
              <a:t>pohádkově“. </a:t>
            </a:r>
          </a:p>
          <a:p>
            <a:r>
              <a:rPr lang="cs-CZ" sz="2400" dirty="0" smtClean="0">
                <a:solidFill>
                  <a:schemeClr val="tx1"/>
                </a:solidFill>
                <a:latin typeface="Comic Sans MS" pitchFamily="66" charset="0"/>
              </a:rPr>
              <a:t>Každá rodina, která se dostaví v převleku  pohádkových bytostí z jedné pohádky </a:t>
            </a:r>
            <a:r>
              <a:rPr lang="cs-CZ" sz="2400" dirty="0">
                <a:solidFill>
                  <a:schemeClr val="tx1"/>
                </a:solidFill>
                <a:latin typeface="Comic Sans MS" pitchFamily="66" charset="0"/>
              </a:rPr>
              <a:t>j</a:t>
            </a:r>
            <a:r>
              <a:rPr lang="cs-CZ" sz="2400" dirty="0" smtClean="0">
                <a:solidFill>
                  <a:schemeClr val="tx1"/>
                </a:solidFill>
                <a:latin typeface="Comic Sans MS" pitchFamily="66" charset="0"/>
              </a:rPr>
              <a:t>e rázem zařazena do soutěže O NEJHEZČÍ POHÁDKU.</a:t>
            </a:r>
          </a:p>
          <a:p>
            <a:endParaRPr lang="cs-CZ" sz="2400" b="1" dirty="0" smtClean="0">
              <a:solidFill>
                <a:schemeClr val="tx1"/>
              </a:solidFill>
              <a:latin typeface="Comic Sans MS" pitchFamily="66" charset="0"/>
            </a:endParaRPr>
          </a:p>
          <a:p>
            <a:endParaRPr lang="cs-CZ" sz="2400" dirty="0" smtClean="0">
              <a:solidFill>
                <a:schemeClr val="tx1"/>
              </a:solidFill>
              <a:latin typeface="Comic Sans MS" pitchFamily="66" charset="0"/>
            </a:endParaRPr>
          </a:p>
          <a:p>
            <a:endParaRPr lang="cs-CZ" sz="2400" dirty="0">
              <a:solidFill>
                <a:schemeClr val="tx1"/>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571480"/>
            <a:ext cx="8229600" cy="5554683"/>
          </a:xfrm>
        </p:spPr>
        <p:txBody>
          <a:bodyPr>
            <a:normAutofit lnSpcReduction="10000"/>
          </a:bodyPr>
          <a:lstStyle/>
          <a:p>
            <a:pPr>
              <a:buNone/>
            </a:pPr>
            <a:r>
              <a:rPr lang="cs-CZ" sz="2000" dirty="0" smtClean="0">
                <a:latin typeface="Comic Sans MS" pitchFamily="66" charset="0"/>
              </a:rPr>
              <a:t>Cesta pro pěší: </a:t>
            </a:r>
            <a:r>
              <a:rPr lang="cs-CZ" sz="1400" dirty="0" smtClean="0">
                <a:latin typeface="Comic Sans MS" pitchFamily="66" charset="0"/>
              </a:rPr>
              <a:t>Vystupte z </a:t>
            </a:r>
            <a:r>
              <a:rPr lang="cs-CZ" sz="1400" dirty="0" smtClean="0">
                <a:latin typeface="Comic Sans MS" pitchFamily="66" charset="0"/>
              </a:rPr>
              <a:t>metra do ulice Na hrázi (je tam ten Hrabalův pomník), je </a:t>
            </a:r>
            <a:r>
              <a:rPr lang="cs-CZ" sz="1400" dirty="0" smtClean="0">
                <a:latin typeface="Comic Sans MS" pitchFamily="66" charset="0"/>
              </a:rPr>
              <a:t>to </a:t>
            </a:r>
            <a:r>
              <a:rPr lang="cs-CZ" sz="1400" dirty="0" err="1" smtClean="0">
                <a:latin typeface="Comic Sans MS" pitchFamily="66" charset="0"/>
              </a:rPr>
              <a:t>výlezem</a:t>
            </a:r>
            <a:r>
              <a:rPr lang="cs-CZ" sz="1400" dirty="0" smtClean="0">
                <a:latin typeface="Comic Sans MS" pitchFamily="66" charset="0"/>
              </a:rPr>
              <a:t> </a:t>
            </a:r>
            <a:r>
              <a:rPr lang="cs-CZ" sz="1400" dirty="0" smtClean="0">
                <a:latin typeface="Comic Sans MS" pitchFamily="66" charset="0"/>
              </a:rPr>
              <a:t>po směru jízdy z centra a ve vestibulu doleva. V ulici Na hrázi se dáte doprava a na jejím konci je vidět komín pivovaru a školka na protější straně silnice. Přejděte ke školce a jděte doprava podél ní. Když skončí asi po 50m chodník, zahněte cestou mezi zahrádkami doleva a nahoru. Přijdete k takovému psímu hřišti (napravo), nalevo jsou za zdí kurty. Jděte rovně ke schodům a modřínu, po schodech nahoru, nad nimi je ulice Nad </a:t>
            </a:r>
            <a:r>
              <a:rPr lang="cs-CZ" sz="1400" dirty="0" err="1" smtClean="0">
                <a:latin typeface="Comic Sans MS" pitchFamily="66" charset="0"/>
              </a:rPr>
              <a:t>Kotlaskou</a:t>
            </a:r>
            <a:r>
              <a:rPr lang="cs-CZ" sz="1400" dirty="0" smtClean="0">
                <a:latin typeface="Comic Sans MS" pitchFamily="66" charset="0"/>
              </a:rPr>
              <a:t> I. Dejte se doprava a asi po 10 m je za břečťanovým plotem proluka mezi domy. Tou vyjděte až úplně nahoru (projdete přes Nad </a:t>
            </a:r>
            <a:r>
              <a:rPr lang="cs-CZ" sz="1400" dirty="0" err="1" smtClean="0">
                <a:latin typeface="Comic Sans MS" pitchFamily="66" charset="0"/>
              </a:rPr>
              <a:t>Kotlaskou</a:t>
            </a:r>
            <a:r>
              <a:rPr lang="cs-CZ" sz="1400" dirty="0" smtClean="0">
                <a:latin typeface="Comic Sans MS" pitchFamily="66" charset="0"/>
              </a:rPr>
              <a:t> II a III). V Nad </a:t>
            </a:r>
            <a:r>
              <a:rPr lang="cs-CZ" sz="1400" dirty="0" err="1" smtClean="0">
                <a:latin typeface="Comic Sans MS" pitchFamily="66" charset="0"/>
              </a:rPr>
              <a:t>Kotlaskou</a:t>
            </a:r>
            <a:r>
              <a:rPr lang="cs-CZ" sz="1400" dirty="0" smtClean="0">
                <a:latin typeface="Comic Sans MS" pitchFamily="66" charset="0"/>
              </a:rPr>
              <a:t> IV zahněte doprava a náš je poslední domek nalevo, před </a:t>
            </a:r>
            <a:r>
              <a:rPr lang="cs-CZ" sz="1400" dirty="0" err="1" smtClean="0">
                <a:latin typeface="Comic Sans MS" pitchFamily="66" charset="0"/>
              </a:rPr>
              <a:t>parkovišťátkem</a:t>
            </a:r>
            <a:r>
              <a:rPr lang="cs-CZ" sz="1400" dirty="0" smtClean="0">
                <a:latin typeface="Comic Sans MS" pitchFamily="66" charset="0"/>
              </a:rPr>
              <a:t>. Nalevo nad brankou je zvonek, ale někdy ho neslyšíme. V tom případě si otevřete branku (klika je zevnitř) a bušte na okna nebo obejděte dům (po "ulici") a za garáží, na kterou narazíte, je zahrádka</a:t>
            </a:r>
            <a:r>
              <a:rPr lang="cs-CZ" sz="1400" dirty="0" smtClean="0">
                <a:latin typeface="Comic Sans MS" pitchFamily="66" charset="0"/>
              </a:rPr>
              <a:t>.</a:t>
            </a:r>
          </a:p>
          <a:p>
            <a:pPr>
              <a:buNone/>
            </a:pPr>
            <a:endParaRPr lang="cs-CZ" sz="1400" dirty="0" smtClean="0">
              <a:latin typeface="Comic Sans MS" pitchFamily="66" charset="0"/>
            </a:endParaRPr>
          </a:p>
          <a:p>
            <a:pPr>
              <a:buNone/>
            </a:pPr>
            <a:r>
              <a:rPr lang="cs-CZ" sz="2000" dirty="0" smtClean="0">
                <a:latin typeface="Comic Sans MS" pitchFamily="66" charset="0"/>
              </a:rPr>
              <a:t>Cesta autem: </a:t>
            </a:r>
            <a:r>
              <a:rPr lang="cs-CZ" sz="1400" dirty="0" smtClean="0">
                <a:latin typeface="Comic Sans MS" pitchFamily="66" charset="0"/>
              </a:rPr>
              <a:t>Na místo se jede z </a:t>
            </a:r>
            <a:r>
              <a:rPr lang="cs-CZ" sz="1400" dirty="0" smtClean="0">
                <a:latin typeface="Comic Sans MS" pitchFamily="66" charset="0"/>
              </a:rPr>
              <a:t>ulice Pivovarnická a k ní vedou dvě cesty:</a:t>
            </a:r>
          </a:p>
          <a:p>
            <a:pPr>
              <a:buNone/>
            </a:pPr>
            <a:r>
              <a:rPr lang="cs-CZ" sz="1400" dirty="0" smtClean="0">
                <a:latin typeface="Comic Sans MS" pitchFamily="66" charset="0"/>
              </a:rPr>
              <a:t>a) ze </a:t>
            </a:r>
            <a:r>
              <a:rPr lang="cs-CZ" sz="1400" dirty="0" err="1" smtClean="0">
                <a:latin typeface="Comic Sans MS" pitchFamily="66" charset="0"/>
              </a:rPr>
              <a:t>Zenklovy</a:t>
            </a:r>
            <a:r>
              <a:rPr lang="cs-CZ" sz="1400" dirty="0" smtClean="0">
                <a:latin typeface="Comic Sans MS" pitchFamily="66" charset="0"/>
              </a:rPr>
              <a:t> odbočíš do ulice Stejskalova, přes most přejedeš </a:t>
            </a:r>
            <a:r>
              <a:rPr lang="cs-CZ" sz="1400" dirty="0" err="1" smtClean="0">
                <a:latin typeface="Comic Sans MS" pitchFamily="66" charset="0"/>
              </a:rPr>
              <a:t>Rokytku</a:t>
            </a:r>
            <a:r>
              <a:rPr lang="cs-CZ" sz="1400" dirty="0" smtClean="0">
                <a:latin typeface="Comic Sans MS" pitchFamily="66" charset="0"/>
              </a:rPr>
              <a:t> a pokračuješ „rovně“ do Pivovarnické.</a:t>
            </a:r>
          </a:p>
          <a:p>
            <a:pPr>
              <a:buNone/>
            </a:pPr>
            <a:r>
              <a:rPr lang="cs-CZ" sz="1400" dirty="0" smtClean="0">
                <a:latin typeface="Comic Sans MS" pitchFamily="66" charset="0"/>
              </a:rPr>
              <a:t>b) z nám. Dr. Holého odbočíš do ulice U libeňského pivovaru a na křižovatce pěti cest odbočíš úplně doprava do </a:t>
            </a:r>
            <a:r>
              <a:rPr lang="cs-CZ" sz="1400" dirty="0" smtClean="0">
                <a:latin typeface="Comic Sans MS" pitchFamily="66" charset="0"/>
              </a:rPr>
              <a:t>Pivovarnické.</a:t>
            </a:r>
          </a:p>
          <a:p>
            <a:pPr>
              <a:buNone/>
            </a:pPr>
            <a:r>
              <a:rPr lang="cs-CZ" sz="1400" dirty="0" smtClean="0">
                <a:latin typeface="Comic Sans MS" pitchFamily="66" charset="0"/>
              </a:rPr>
              <a:t> </a:t>
            </a:r>
            <a:r>
              <a:rPr lang="cs-CZ" sz="1400" dirty="0" smtClean="0">
                <a:latin typeface="Comic Sans MS" pitchFamily="66" charset="0"/>
              </a:rPr>
              <a:t>     U </a:t>
            </a:r>
            <a:r>
              <a:rPr lang="cs-CZ" sz="1400" dirty="0" smtClean="0">
                <a:latin typeface="Comic Sans MS" pitchFamily="66" charset="0"/>
              </a:rPr>
              <a:t>posledního domu po pravé straně (dál je za odbočkou nějaká zeleň) odboč doprava (ulice Na Hájku) a jeď stále po téhle cestě (odbočuje z ní cesta k domkům doleva, té si nevšímej). Až skončí řada činžáků po pravé straně a mineš jasně oranžový domek na levé straně, čeká tě prudká zatáčka doleva (a do pořádného kopce), napravo je dřevěný dům na kuřích nohách. Jeď stále po téhle cestě, až dorazíš na zdánlivý konec, ale tady se dá ještě odbočit doprava. Vyjeď i touto cestou a octneš se na vrcholku kopce na malém parkovišti. Tady nech auto a náš dům je ten, před kterým parkuješ. Zvonek je nalevo nad brankou.</a:t>
            </a:r>
          </a:p>
          <a:p>
            <a:pPr>
              <a:buNone/>
            </a:pPr>
            <a:endParaRPr lang="cs-CZ" sz="2000" dirty="0">
              <a:latin typeface="Comic Sans MS" pitchFamily="66" charset="0"/>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499</Words>
  <Application>Microsoft Office PowerPoint</Application>
  <PresentationFormat>Předvádění na obrazovce (4:3)</PresentationFormat>
  <Paragraphs>17</Paragraphs>
  <Slides>2</Slides>
  <Notes>0</Notes>
  <HiddenSlides>0</HiddenSlides>
  <MMClips>0</MMClips>
  <ScaleCrop>false</ScaleCrop>
  <HeadingPairs>
    <vt:vector size="4" baseType="variant">
      <vt:variant>
        <vt:lpstr>Motiv</vt:lpstr>
      </vt:variant>
      <vt:variant>
        <vt:i4>1</vt:i4>
      </vt:variant>
      <vt:variant>
        <vt:lpstr>Nadpisy snímků</vt:lpstr>
      </vt:variant>
      <vt:variant>
        <vt:i4>2</vt:i4>
      </vt:variant>
    </vt:vector>
  </HeadingPairs>
  <TitlesOfParts>
    <vt:vector size="3" baseType="lpstr">
      <vt:lpstr>Motiv sady Office</vt:lpstr>
      <vt:lpstr>POHÁDKOVÉ UZAVŘENÍ ŠKOLNÍHO ROKU V KOUZELNÉ ZAHRÁDCE 19.6.2013 od 17:00 h. adresa: Nad Kotlaskou IV/307, Praha 8 doporučení: v případě, že narazíte na bludný kořen volejte: 608677864 </vt:lpstr>
      <vt:lpstr>Snímek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LOUČENÍ SE ŠKOLNÍM ROKEM U DLASKŮ</dc:title>
  <dc:creator>andrea.zakova</dc:creator>
  <cp:lastModifiedBy>andrea.zakova</cp:lastModifiedBy>
  <cp:revision>13</cp:revision>
  <dcterms:created xsi:type="dcterms:W3CDTF">2013-06-12T12:48:47Z</dcterms:created>
  <dcterms:modified xsi:type="dcterms:W3CDTF">2013-06-13T06:54:57Z</dcterms:modified>
</cp:coreProperties>
</file>